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Didact Gothic"/>
      <p:regular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PT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DidactGothic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33" Type="http://schemas.openxmlformats.org/officeDocument/2006/relationships/font" Target="fonts/PTSans-regular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35" Type="http://schemas.openxmlformats.org/officeDocument/2006/relationships/font" Target="fonts/PTSans-italic.fntdata"/><Relationship Id="rId12" Type="http://schemas.openxmlformats.org/officeDocument/2006/relationships/slide" Target="slides/slide6.xml"/><Relationship Id="rId34" Type="http://schemas.openxmlformats.org/officeDocument/2006/relationships/font" Target="fonts/PT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PT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03bb4c5e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03bb4c5e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5ed38896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5ed38896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random variable is </a:t>
            </a:r>
            <a:r>
              <a:rPr lang="en"/>
              <a:t>numerical</a:t>
            </a:r>
            <a:r>
              <a:rPr lang="en"/>
              <a:t> description of the outcome of a statistical </a:t>
            </a:r>
            <a:r>
              <a:rPr lang="en"/>
              <a:t>experiment</a:t>
            </a:r>
            <a:r>
              <a:rPr lang="en"/>
              <a:t>, we also say that it is a real-valued function of the outcome of the experiment. 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 typical </a:t>
            </a:r>
            <a:r>
              <a:rPr lang="en"/>
              <a:t>example</a:t>
            </a:r>
            <a:r>
              <a:rPr lang="en"/>
              <a:t> will be the number of heads you would observe when flipping a coin by a number of times.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Discrete random </a:t>
            </a:r>
            <a:r>
              <a:rPr lang="en"/>
              <a:t>variable</a:t>
            </a:r>
            <a:r>
              <a:rPr lang="en"/>
              <a:t> are usually counts ( ex: number of heads or tails observed when flipping a </a:t>
            </a:r>
            <a:r>
              <a:rPr lang="en"/>
              <a:t>coin</a:t>
            </a:r>
            <a:r>
              <a:rPr lang="en"/>
              <a:t>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Continuous random variable are usually measurement ( your height, weight)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5ed38896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5ed38896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can also think of an estimator as the rule that creates an estimate. For example, the sample mean is an estimator for the population mean.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highlight>
                  <a:srgbClr val="FFFFFF"/>
                </a:highlight>
              </a:rPr>
              <a:t>The quantity that is being estimated (i.e. the one you want to know) is called the </a:t>
            </a:r>
            <a:r>
              <a:rPr b="1" lang="en">
                <a:highlight>
                  <a:srgbClr val="FFFFFF"/>
                </a:highlight>
              </a:rPr>
              <a:t>estimand</a:t>
            </a:r>
            <a:r>
              <a:rPr lang="en">
                <a:highlight>
                  <a:srgbClr val="FFFFFF"/>
                </a:highlight>
              </a:rPr>
              <a:t>. For example, let’s say you wanted to know the average height of children in a certain school with a population of 1000 students. You take a sample of 30 children, measure them and find that the mean height is 56 inches. This is your sample mean, the </a:t>
            </a:r>
            <a:r>
              <a:rPr b="1" lang="en">
                <a:highlight>
                  <a:srgbClr val="FFFFFF"/>
                </a:highlight>
              </a:rPr>
              <a:t>estimator</a:t>
            </a:r>
            <a:r>
              <a:rPr lang="en">
                <a:highlight>
                  <a:srgbClr val="FFFFFF"/>
                </a:highlight>
              </a:rPr>
              <a:t>. You use the sample mean to </a:t>
            </a:r>
            <a:r>
              <a:rPr b="1" lang="en">
                <a:highlight>
                  <a:srgbClr val="FFFFFF"/>
                </a:highlight>
              </a:rPr>
              <a:t>estimate </a:t>
            </a:r>
            <a:r>
              <a:rPr lang="en">
                <a:highlight>
                  <a:srgbClr val="FFFFFF"/>
                </a:highlight>
              </a:rPr>
              <a:t>that the population mean (your </a:t>
            </a:r>
            <a:r>
              <a:rPr b="1" lang="en">
                <a:highlight>
                  <a:srgbClr val="FFFFFF"/>
                </a:highlight>
              </a:rPr>
              <a:t>estimand</a:t>
            </a:r>
            <a:r>
              <a:rPr lang="en">
                <a:highlight>
                  <a:srgbClr val="FFFFFF"/>
                </a:highlight>
              </a:rPr>
              <a:t>) is about 56 inches.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Estimators can be described in several ways: biased, efficient, invariant, sufficient, shrinkage. Today we will give a brief introduction to the unbiased estimator. </a:t>
            </a:r>
            <a:endParaRPr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77777"/>
              </a:solidFill>
              <a:highlight>
                <a:srgbClr val="FFFFFF"/>
              </a:highlight>
              <a:latin typeface="PT Sans"/>
              <a:ea typeface="PT Sans"/>
              <a:cs typeface="PT Sans"/>
              <a:sym typeface="PT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 estimator is unbiased if the estimator equals the parameter.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Simple way to say it: an estimator of a given parameter is said to be unbiased if its expected value is equal to the true value of the parameter.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 be obtained by avoiding bias during sampling and data collection process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5ed38896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5ed38896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typical example will be the probability of you bringing umbrella to campus vs the probability of tomorrow to be a raining day.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= bring umbrella vs </a:t>
            </a:r>
            <a:r>
              <a:rPr lang="en"/>
              <a:t>raining</a:t>
            </a:r>
            <a:r>
              <a:rPr lang="en"/>
              <a:t> 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often people bring umbrella when they know ahead that tmrw will be a </a:t>
            </a:r>
            <a:r>
              <a:rPr lang="en"/>
              <a:t>raining</a:t>
            </a:r>
            <a:r>
              <a:rPr lang="en"/>
              <a:t> day. And the chances of people to bring umbrella will be larger and it will be easy to compute. But what if I ask you what is the probability of tomorrow to be a raining day given the factt that I’ll bring my umbrella? Would it be difficult to compute the probability of that? Yes.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5ed38896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5ed38896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Mathematical</a:t>
            </a:r>
            <a:r>
              <a:rPr lang="en"/>
              <a:t> function that you may encounter in applied machine learning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Argmax is most commonly used in machine learning for finding the class with the largest predicted probability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5ed38896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5ed38896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will be show in the code part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5ed38896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5ed38896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One of the most well under</a:t>
            </a:r>
            <a:r>
              <a:rPr lang="en"/>
              <a:t>stood algorithms in statistics and Machine Learning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Starting one variable is a fundamental step if we want to understand thoroughly how the linear regression works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goal is to find the fit of the line. The best fit means where the error is minimum. It can make our prediction more accurate.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5ed38896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5ed38896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Which </a:t>
            </a:r>
            <a:r>
              <a:rPr lang="en"/>
              <a:t>basically</a:t>
            </a:r>
            <a:r>
              <a:rPr lang="en"/>
              <a:t> means how much far away your predicted line is from the actual points that we were </a:t>
            </a:r>
            <a:r>
              <a:rPr lang="en"/>
              <a:t>already given.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J(theta) is the cost function equation. The h(theta)(xi) is called the hypothesis function which is basically the predicted value, which is the Y.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Theta 0 and theta 1 will be the value from you prediction</a:t>
            </a:r>
            <a:endParaRPr/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</a:rPr>
              <a:t>The first term 1/2m is a constant term, where m means the number of data points we already have, in our case it’s 3. Then we have a summation sign, this sign means for each changing value in subscript ‘i’ we keep adding the result. The term h(x^i) means the output of our hypothesis for particular value of i, in other words the line you are prediction using equation h(x)=θ0+xθ1 and term y^i means the value of data point we already had. The value ‘i’ means the number of data points we have already calculated the difference of. </a:t>
            </a:r>
            <a:endParaRPr sz="7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5ed38896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5ed38896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</a:rPr>
              <a:t>the algorithm to minimize the function is to compute the direction of steepest descent and then take a small step downhill and just repeat that over and over again until you find the function’s minima.</a:t>
            </a:r>
            <a:endParaRPr sz="6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5ed38896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5ed38896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5ed38896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5ed38896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Also known simply as multiple regression, is a statistical technique that uses several explanatory variables to predict the outcome of a response variable.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e8a32c9e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e8a32c9e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Follow us on Twitter and Instagram @tidaltamu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Join our discord and slack, links provided in email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5ed38896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5ed38896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normal equation approach is an effective and a time-saving option when working with a data set with small features.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Q: what are features?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5ed38896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5ed38896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have unique, or a single solution, the X transpose times X must be invertible. When </a:t>
            </a:r>
            <a:r>
              <a:rPr lang="en">
                <a:solidFill>
                  <a:schemeClr val="dk1"/>
                </a:solidFill>
              </a:rPr>
              <a:t>X transpose times X  is invertible, the equation implies theta is the unique solution of linear regression. This often happens when we face an overdetermined system → the number of samples is much larger than the number of variables.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When X transpose times X  is not invertible, the equation will have infinite number of solutions and so does our linear regression problem.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03bb4c5e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03bb4c5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03bb4c5e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03bb4c5e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Python package for data organization, manipulation, and analysis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“Excel for python”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Useful for handling large amounts of data effectively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03bb4c5e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03bb4c5e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Python package for creating plots and graphs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Used for data visualization and interpretation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5ed38896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5ed38896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Represent a series in a compact form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greek capital letter sigma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5ed38896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5ed38896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Also called the product </a:t>
            </a:r>
            <a:r>
              <a:rPr lang="en"/>
              <a:t>notation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is used in mathematics to represent the product of a bunch of factors or we could say the symbol is used to indicate repeated multiplication.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gives a ‘closed form’ expression provides a compact way to represent many product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Closed form: one that allows you to describe each factor’s value using its factor number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5ed38896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5ed38896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Apply different/multiple rules to different functions: product rule, quotient rule, power rule, chain rule, partial derivative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Different notations to represent first derivative, second derivative 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clear picture of both concepts will be shown later in the code portion with Ishaan. Right now i’ll just go over the conceptual portion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general, the derivative, or we say the directional </a:t>
            </a:r>
            <a:r>
              <a:rPr lang="en"/>
              <a:t>derivative</a:t>
            </a:r>
            <a:r>
              <a:rPr lang="en"/>
              <a:t> is the slope in an arbitrary specified direction. Whereas the gradient is a vector with the slope of the function along with of the coordinate axis.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5ed38896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5ed38896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on to statistics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Intersection: all elements which are in both A and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Union: all elements which are in either A or B (or both)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Difference: all elements are in A but not in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complement: all elements which are not in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0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0" y="4981575"/>
            <a:ext cx="9144000" cy="162000"/>
          </a:xfrm>
          <a:prstGeom prst="rect">
            <a:avLst/>
          </a:prstGeom>
          <a:gradFill>
            <a:gsLst>
              <a:gs pos="0">
                <a:srgbClr val="B3EDFF"/>
              </a:gs>
              <a:gs pos="100000">
                <a:srgbClr val="6949AC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0" y="4981575"/>
            <a:ext cx="9144000" cy="162000"/>
          </a:xfrm>
          <a:prstGeom prst="rect">
            <a:avLst/>
          </a:prstGeom>
          <a:gradFill>
            <a:gsLst>
              <a:gs pos="0">
                <a:srgbClr val="B3EDFF"/>
              </a:gs>
              <a:gs pos="100000">
                <a:srgbClr val="6949AC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7"/>
          <p:cNvSpPr/>
          <p:nvPr/>
        </p:nvSpPr>
        <p:spPr>
          <a:xfrm>
            <a:off x="0" y="4981575"/>
            <a:ext cx="9144000" cy="162000"/>
          </a:xfrm>
          <a:prstGeom prst="rect">
            <a:avLst/>
          </a:prstGeom>
          <a:gradFill>
            <a:gsLst>
              <a:gs pos="0">
                <a:srgbClr val="B3EDFF"/>
              </a:gs>
              <a:gs pos="100000">
                <a:srgbClr val="6949AC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0" y="4981575"/>
            <a:ext cx="9144000" cy="162000"/>
          </a:xfrm>
          <a:prstGeom prst="rect">
            <a:avLst/>
          </a:prstGeom>
          <a:gradFill>
            <a:gsLst>
              <a:gs pos="0">
                <a:srgbClr val="B3EDFF"/>
              </a:gs>
              <a:gs pos="100000">
                <a:srgbClr val="6949AC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9"/>
          <p:cNvSpPr/>
          <p:nvPr/>
        </p:nvSpPr>
        <p:spPr>
          <a:xfrm>
            <a:off x="0" y="4981575"/>
            <a:ext cx="9144000" cy="162000"/>
          </a:xfrm>
          <a:prstGeom prst="rect">
            <a:avLst/>
          </a:prstGeom>
          <a:gradFill>
            <a:gsLst>
              <a:gs pos="0">
                <a:srgbClr val="B3EDFF"/>
              </a:gs>
              <a:gs pos="100000">
                <a:srgbClr val="6949AC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20"/>
          <p:cNvSpPr/>
          <p:nvPr/>
        </p:nvSpPr>
        <p:spPr>
          <a:xfrm>
            <a:off x="0" y="4981575"/>
            <a:ext cx="9144000" cy="162000"/>
          </a:xfrm>
          <a:prstGeom prst="rect">
            <a:avLst/>
          </a:prstGeom>
          <a:gradFill>
            <a:gsLst>
              <a:gs pos="0">
                <a:srgbClr val="B3EDFF"/>
              </a:gs>
              <a:gs pos="100000">
                <a:srgbClr val="6949AC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22"/>
          <p:cNvSpPr/>
          <p:nvPr/>
        </p:nvSpPr>
        <p:spPr>
          <a:xfrm>
            <a:off x="0" y="4981575"/>
            <a:ext cx="9144000" cy="162000"/>
          </a:xfrm>
          <a:prstGeom prst="rect">
            <a:avLst/>
          </a:prstGeom>
          <a:gradFill>
            <a:gsLst>
              <a:gs pos="0">
                <a:srgbClr val="B3EDFF"/>
              </a:gs>
              <a:gs pos="100000">
                <a:srgbClr val="6949AC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158450" y="109700"/>
            <a:ext cx="14625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gif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/>
          <p:nvPr/>
        </p:nvSpPr>
        <p:spPr>
          <a:xfrm>
            <a:off x="3857625" y="919150"/>
            <a:ext cx="37737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8FC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MEETING</a:t>
            </a: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</a:t>
            </a:r>
            <a:endParaRPr b="1" sz="2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STARTING</a:t>
            </a:r>
            <a:endParaRPr b="1" sz="5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100">
                <a:solidFill>
                  <a:srgbClr val="B09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SOON</a:t>
            </a:r>
            <a:endParaRPr b="1" sz="9100">
              <a:solidFill>
                <a:srgbClr val="B09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" name="Google Shape;1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5700" y="4142150"/>
            <a:ext cx="842100" cy="831000"/>
          </a:xfrm>
          <a:prstGeom prst="roundRect">
            <a:avLst>
              <a:gd fmla="val 30506" name="adj"/>
            </a:avLst>
          </a:prstGeom>
          <a:noFill/>
          <a:ln>
            <a:noFill/>
          </a:ln>
        </p:spPr>
      </p:pic>
      <p:pic>
        <p:nvPicPr>
          <p:cNvPr id="110" name="Google Shape;11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6219" y="4142150"/>
            <a:ext cx="813900" cy="831000"/>
          </a:xfrm>
          <a:prstGeom prst="roundRect">
            <a:avLst>
              <a:gd fmla="val 24817" name="adj"/>
            </a:avLst>
          </a:prstGeom>
          <a:noFill/>
          <a:ln>
            <a:noFill/>
          </a:ln>
        </p:spPr>
      </p:pic>
      <p:sp>
        <p:nvSpPr>
          <p:cNvPr id="111" name="Google Shape;111;p25"/>
          <p:cNvSpPr txBox="1"/>
          <p:nvPr/>
        </p:nvSpPr>
        <p:spPr>
          <a:xfrm>
            <a:off x="4990725" y="4202150"/>
            <a:ext cx="19365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FOLLOW US!</a:t>
            </a:r>
            <a:r>
              <a:rPr b="1" lang="en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2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9FE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@tidaltamu</a:t>
            </a:r>
            <a:endParaRPr i="1" sz="100">
              <a:solidFill>
                <a:srgbClr val="9FE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Variable</a:t>
            </a:r>
            <a:endParaRPr/>
          </a:p>
        </p:txBody>
      </p:sp>
      <p:sp>
        <p:nvSpPr>
          <p:cNvPr id="175" name="Google Shape;17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real-valued function of the outcome of the experiment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discrete and continuous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discrete: takes on only a countable number of distinct values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→ continuous: takes an </a:t>
            </a:r>
            <a:r>
              <a:rPr lang="en"/>
              <a:t>infinite</a:t>
            </a:r>
            <a:r>
              <a:rPr lang="en"/>
              <a:t> number of possible values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Unbiased Estimators</a:t>
            </a:r>
            <a:endParaRPr/>
          </a:p>
        </p:txBody>
      </p:sp>
      <p:sp>
        <p:nvSpPr>
          <p:cNvPr id="181" name="Google Shape;18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Estimator → a statistic that estimates some fact about the population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Unbiased</a:t>
            </a:r>
            <a:r>
              <a:rPr lang="en"/>
              <a:t> estimator: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accurate statistic that’s used to approximate a population parameter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neither an overestimate nor an underestimate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→ estimator (i.e. the sample mean) equals the parameter (i.e. the population mean) </a:t>
            </a:r>
            <a:endParaRPr/>
          </a:p>
        </p:txBody>
      </p:sp>
      <p:pic>
        <p:nvPicPr>
          <p:cNvPr descr="unbiased estimator" id="182" name="Google Shape;1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100" y="3276405"/>
            <a:ext cx="409575" cy="2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Bayes’ Rule</a:t>
            </a:r>
            <a:endParaRPr/>
          </a:p>
        </p:txBody>
      </p:sp>
      <p:sp>
        <p:nvSpPr>
          <p:cNvPr id="188" name="Google Shape;18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Bayes’ Rule is very useful when we want to compute the probability of A given B→ Pr(A|B) but computing </a:t>
            </a:r>
            <a:r>
              <a:rPr lang="en"/>
              <a:t>Pr(B|A) is simpler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case when event A happened first, and then event B happens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849" y="2484975"/>
            <a:ext cx="3252449" cy="20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and </a:t>
            </a:r>
            <a:r>
              <a:rPr lang="en"/>
              <a:t>Argmax</a:t>
            </a:r>
            <a:endParaRPr/>
          </a:p>
        </p:txBody>
      </p:sp>
      <p:sp>
        <p:nvSpPr>
          <p:cNvPr id="195" name="Google Shape;19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Max → gives the largest possible value of a function f(x) for any x in the domain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Argmax → an operation that finds the argument that gives the maximum value from a target function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Representation</a:t>
            </a:r>
            <a:endParaRPr/>
          </a:p>
        </p:txBody>
      </p:sp>
      <p:sp>
        <p:nvSpPr>
          <p:cNvPr id="201" name="Google Shape;20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primary goal of most of the machine learning algorithms is to construct a model.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with One Variable</a:t>
            </a:r>
            <a:endParaRPr/>
          </a:p>
        </p:txBody>
      </p:sp>
      <p:sp>
        <p:nvSpPr>
          <p:cNvPr id="207" name="Google Shape;20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correlation between the independent variable x and dependent variable 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Minimal error → make </a:t>
            </a:r>
            <a:r>
              <a:rPr lang="en"/>
              <a:t>prediction</a:t>
            </a:r>
            <a:r>
              <a:rPr lang="en"/>
              <a:t> more accurate</a:t>
            </a:r>
            <a:endParaRPr/>
          </a:p>
        </p:txBody>
      </p:sp>
      <p:pic>
        <p:nvPicPr>
          <p:cNvPr descr="Image for post" id="208" name="Google Shape;2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175" y="2721150"/>
            <a:ext cx="5409350" cy="20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Function</a:t>
            </a:r>
            <a:endParaRPr/>
          </a:p>
        </p:txBody>
      </p:sp>
      <p:sp>
        <p:nvSpPr>
          <p:cNvPr id="214" name="Google Shape;21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Function helps us to figure out which hypothesis best fits out data → measure the accuracy of the hypothesis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equation to determine how wrong the model is </a:t>
            </a:r>
            <a:r>
              <a:rPr lang="en"/>
              <a:t>in terms of its ability to estimate the relationship between X and 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Helps learners to correct/change behavior to minimize mistakes</a:t>
            </a:r>
            <a:endParaRPr/>
          </a:p>
        </p:txBody>
      </p:sp>
      <p:pic>
        <p:nvPicPr>
          <p:cNvPr descr="Image for post" id="215" name="Google Shape;2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354" y="2176467"/>
            <a:ext cx="4105275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221" name="Google Shape;221;p41"/>
          <p:cNvSpPr txBox="1"/>
          <p:nvPr>
            <p:ph idx="1" type="body"/>
          </p:nvPr>
        </p:nvSpPr>
        <p:spPr>
          <a:xfrm>
            <a:off x="311700" y="1152475"/>
            <a:ext cx="490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algorithm that </a:t>
            </a:r>
            <a:r>
              <a:rPr lang="en"/>
              <a:t>attempts to find a local or global minima of a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Enables model to learn the gradient or direction that the model should take to reduce errors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→ compute the direction of steepest descent and then take a small step downhill and just repeat that over and over again. </a:t>
            </a:r>
            <a:endParaRPr/>
          </a:p>
        </p:txBody>
      </p:sp>
      <p:pic>
        <p:nvPicPr>
          <p:cNvPr descr="The outline of Gradient Descent" id="222" name="Google Shape;2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725" y="1404350"/>
            <a:ext cx="3609975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for Linear Regression</a:t>
            </a:r>
            <a:endParaRPr/>
          </a:p>
        </p:txBody>
      </p:sp>
      <p:sp>
        <p:nvSpPr>
          <p:cNvPr id="228" name="Google Shape;22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Gradient descent → the process of minimizing a function by following the gradients of the cost function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Linear Regression → a linear system and the coefficients can be calculated analytically using linear algebra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with Multiple Variables</a:t>
            </a:r>
            <a:endParaRPr/>
          </a:p>
        </p:txBody>
      </p:sp>
      <p:sp>
        <p:nvSpPr>
          <p:cNvPr id="234" name="Google Shape;23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several explanatory variable to predict the outcome of a response variable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→ estimates the relationship between a quantitative dependent variable and two or more independent variables using a </a:t>
            </a:r>
            <a:r>
              <a:rPr lang="en"/>
              <a:t>straight</a:t>
            </a:r>
            <a:r>
              <a:rPr lang="en"/>
              <a:t> line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idx="1" type="subTitle"/>
          </p:nvPr>
        </p:nvSpPr>
        <p:spPr>
          <a:xfrm>
            <a:off x="2440700" y="3052075"/>
            <a:ext cx="632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TETHERED INFORMATICS &amp; DATA ANALYTICS LAB</a:t>
            </a:r>
            <a:endParaRPr sz="16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17" name="Google Shape;117;p26"/>
          <p:cNvGrpSpPr/>
          <p:nvPr/>
        </p:nvGrpSpPr>
        <p:grpSpPr>
          <a:xfrm>
            <a:off x="1194625" y="1207163"/>
            <a:ext cx="2392359" cy="2434514"/>
            <a:chOff x="1194625" y="1207163"/>
            <a:chExt cx="2392359" cy="2434514"/>
          </a:xfrm>
        </p:grpSpPr>
        <p:sp>
          <p:nvSpPr>
            <p:cNvPr id="118" name="Google Shape;118;p26"/>
            <p:cNvSpPr/>
            <p:nvPr/>
          </p:nvSpPr>
          <p:spPr>
            <a:xfrm>
              <a:off x="1194625" y="1267777"/>
              <a:ext cx="2373900" cy="2373900"/>
            </a:xfrm>
            <a:prstGeom prst="ellipse">
              <a:avLst/>
            </a:prstGeom>
            <a:gradFill>
              <a:gsLst>
                <a:gs pos="0">
                  <a:srgbClr val="B3EDFF"/>
                </a:gs>
                <a:gs pos="100000">
                  <a:srgbClr val="6949AC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6"/>
            <p:cNvSpPr/>
            <p:nvPr/>
          </p:nvSpPr>
          <p:spPr>
            <a:xfrm>
              <a:off x="1539784" y="1346943"/>
              <a:ext cx="2047200" cy="22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6"/>
            <p:cNvSpPr/>
            <p:nvPr/>
          </p:nvSpPr>
          <p:spPr>
            <a:xfrm flipH="1" rot="-3047894">
              <a:off x="2753553" y="1162877"/>
              <a:ext cx="386360" cy="1053372"/>
            </a:xfrm>
            <a:prstGeom prst="moon">
              <a:avLst>
                <a:gd fmla="val 31999" name="adj"/>
              </a:avLst>
            </a:prstGeom>
            <a:gradFill>
              <a:gsLst>
                <a:gs pos="0">
                  <a:srgbClr val="B4C9FF"/>
                </a:gs>
                <a:gs pos="100000">
                  <a:srgbClr val="B7FFF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6"/>
            <p:cNvSpPr/>
            <p:nvPr/>
          </p:nvSpPr>
          <p:spPr>
            <a:xfrm flipH="1" rot="-4765440">
              <a:off x="2366843" y="1121672"/>
              <a:ext cx="362864" cy="930786"/>
            </a:xfrm>
            <a:prstGeom prst="moon">
              <a:avLst>
                <a:gd fmla="val 38357" name="adj"/>
              </a:avLst>
            </a:prstGeom>
            <a:gradFill>
              <a:gsLst>
                <a:gs pos="0">
                  <a:srgbClr val="B4C9FF"/>
                </a:gs>
                <a:gs pos="100000">
                  <a:srgbClr val="B7FFF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6"/>
            <p:cNvSpPr/>
            <p:nvPr/>
          </p:nvSpPr>
          <p:spPr>
            <a:xfrm flipH="1" rot="-5717823">
              <a:off x="2162375" y="1235863"/>
              <a:ext cx="272966" cy="769791"/>
            </a:xfrm>
            <a:prstGeom prst="moon">
              <a:avLst>
                <a:gd fmla="val 47796" name="adj"/>
              </a:avLst>
            </a:prstGeom>
            <a:gradFill>
              <a:gsLst>
                <a:gs pos="0">
                  <a:srgbClr val="B4C9FF"/>
                </a:gs>
                <a:gs pos="100000">
                  <a:srgbClr val="B7FFF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26"/>
          <p:cNvSpPr txBox="1"/>
          <p:nvPr/>
        </p:nvSpPr>
        <p:spPr>
          <a:xfrm>
            <a:off x="2057475" y="1722125"/>
            <a:ext cx="6566100" cy="1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t</a:t>
            </a:r>
            <a:r>
              <a:rPr b="1" i="1" lang="en" sz="30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i</a:t>
            </a:r>
            <a:r>
              <a:rPr b="1" i="1" lang="en" sz="30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d</a:t>
            </a:r>
            <a:r>
              <a:rPr b="1" i="1" lang="en" sz="3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a</a:t>
            </a:r>
            <a:r>
              <a:rPr b="1" i="1" lang="en" sz="3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l</a:t>
            </a:r>
            <a:r>
              <a:rPr b="1" i="1" lang="en" sz="3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B3857"/>
                </a:solidFill>
                <a:latin typeface="PT Sans"/>
                <a:ea typeface="PT Sans"/>
                <a:cs typeface="PT Sans"/>
                <a:sym typeface="PT Sans"/>
              </a:rPr>
              <a:t>t</a:t>
            </a:r>
            <a:r>
              <a:rPr b="1" i="1" lang="en" sz="3600">
                <a:solidFill>
                  <a:srgbClr val="AB3857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B3857"/>
                </a:solidFill>
                <a:latin typeface="PT Sans"/>
                <a:ea typeface="PT Sans"/>
                <a:cs typeface="PT Sans"/>
                <a:sym typeface="PT Sans"/>
              </a:rPr>
              <a:t>a</a:t>
            </a:r>
            <a:r>
              <a:rPr b="1" i="1" lang="en" sz="3600">
                <a:solidFill>
                  <a:srgbClr val="AB3857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B3857"/>
                </a:solidFill>
                <a:latin typeface="PT Sans"/>
                <a:ea typeface="PT Sans"/>
                <a:cs typeface="PT Sans"/>
                <a:sym typeface="PT Sans"/>
              </a:rPr>
              <a:t>m</a:t>
            </a:r>
            <a:r>
              <a:rPr b="1" i="1" lang="en" sz="3600">
                <a:solidFill>
                  <a:srgbClr val="AB3857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B3857"/>
                </a:solidFill>
                <a:latin typeface="PT Sans"/>
                <a:ea typeface="PT Sans"/>
                <a:cs typeface="PT Sans"/>
                <a:sym typeface="PT Sans"/>
              </a:rPr>
              <a:t>u</a:t>
            </a:r>
            <a:endParaRPr b="1" i="1" sz="9600">
              <a:solidFill>
                <a:srgbClr val="AB3857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Equation</a:t>
            </a:r>
            <a:endParaRPr/>
          </a:p>
        </p:txBody>
      </p:sp>
      <p:sp>
        <p:nvSpPr>
          <p:cNvPr id="240" name="Google Shape;240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Technique to compute </a:t>
            </a:r>
            <a:r>
              <a:rPr lang="en"/>
              <a:t>coefficients</a:t>
            </a:r>
            <a:r>
              <a:rPr lang="en"/>
              <a:t> for linear </a:t>
            </a:r>
            <a:r>
              <a:rPr lang="en"/>
              <a:t>regression</a:t>
            </a:r>
            <a:r>
              <a:rPr lang="en"/>
              <a:t> </a:t>
            </a:r>
            <a:r>
              <a:rPr lang="en"/>
              <a:t>with</a:t>
            </a:r>
            <a:r>
              <a:rPr lang="en"/>
              <a:t> multiple variables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r>
              <a:rPr lang="en">
                <a:solidFill>
                  <a:srgbClr val="ADADAD"/>
                </a:solidFill>
              </a:rPr>
              <a:t>→ </a:t>
            </a:r>
            <a:r>
              <a:rPr b="1" lang="en" sz="1300">
                <a:solidFill>
                  <a:srgbClr val="ADADAD"/>
                </a:solidFill>
              </a:rPr>
              <a:t>θ: </a:t>
            </a:r>
            <a:r>
              <a:rPr lang="en" sz="1300">
                <a:solidFill>
                  <a:srgbClr val="ADADAD"/>
                </a:solidFill>
              </a:rPr>
              <a:t>hypothesis parameters that define it the best</a:t>
            </a:r>
            <a:endParaRPr sz="1300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DADAD"/>
                </a:solidFill>
              </a:rPr>
              <a:t>				</a:t>
            </a:r>
            <a:r>
              <a:rPr lang="en">
                <a:solidFill>
                  <a:srgbClr val="ADADAD"/>
                </a:solidFill>
              </a:rPr>
              <a:t>→ </a:t>
            </a:r>
            <a:r>
              <a:rPr b="1" lang="en" sz="1300">
                <a:solidFill>
                  <a:srgbClr val="ADADAD"/>
                </a:solidFill>
              </a:rPr>
              <a:t>X:</a:t>
            </a:r>
            <a:r>
              <a:rPr lang="en" sz="1300">
                <a:solidFill>
                  <a:srgbClr val="ADADAD"/>
                </a:solidFill>
              </a:rPr>
              <a:t> Input feature value of each instance</a:t>
            </a:r>
            <a:endParaRPr sz="1300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DADAD"/>
                </a:solidFill>
              </a:rPr>
              <a:t>				</a:t>
            </a:r>
            <a:r>
              <a:rPr lang="en">
                <a:solidFill>
                  <a:srgbClr val="ADADAD"/>
                </a:solidFill>
              </a:rPr>
              <a:t>→ </a:t>
            </a:r>
            <a:r>
              <a:rPr b="1" lang="en" sz="1300">
                <a:solidFill>
                  <a:srgbClr val="ADADAD"/>
                </a:solidFill>
              </a:rPr>
              <a:t>Y:</a:t>
            </a:r>
            <a:r>
              <a:rPr lang="en" sz="1300">
                <a:solidFill>
                  <a:srgbClr val="ADADAD"/>
                </a:solidFill>
              </a:rPr>
              <a:t> Output value of each instance</a:t>
            </a:r>
            <a:endParaRPr sz="1300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ADADAD"/>
              </a:solidFill>
            </a:endParaRPr>
          </a:p>
        </p:txBody>
      </p:sp>
      <p:pic>
        <p:nvPicPr>
          <p:cNvPr id="241" name="Google Shape;2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088" y="1733550"/>
            <a:ext cx="24098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Equation and Non-invertibility</a:t>
            </a:r>
            <a:endParaRPr/>
          </a:p>
        </p:txBody>
      </p:sp>
      <p:sp>
        <p:nvSpPr>
          <p:cNvPr id="247" name="Google Shape;24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Matrices that do not have an </a:t>
            </a:r>
            <a:r>
              <a:rPr lang="en"/>
              <a:t>inverse </a:t>
            </a:r>
            <a:r>
              <a:rPr lang="en"/>
              <a:t>are called singular (non-invertible)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Linearly dependent components → can be removed and has no </a:t>
            </a:r>
            <a:r>
              <a:rPr lang="en"/>
              <a:t>effects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→ Too many features: number of components are greater than the dimension</a:t>
            </a:r>
            <a:endParaRPr/>
          </a:p>
        </p:txBody>
      </p:sp>
      <p:pic>
        <p:nvPicPr>
          <p:cNvPr descr="Capture" id="248" name="Google Shape;2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075" y="1713350"/>
            <a:ext cx="1828800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latin typeface="PT Sans"/>
                <a:ea typeface="PT Sans"/>
                <a:cs typeface="PT Sans"/>
                <a:sym typeface="PT Sans"/>
              </a:rPr>
              <a:t>Introduction to Pandas, Matplotlib, Derivative and Gradient, Linear Regression</a:t>
            </a:r>
            <a:endParaRPr b="1" sz="39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9" name="Google Shape;129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ans"/>
                <a:ea typeface="PT Sans"/>
                <a:cs typeface="PT Sans"/>
                <a:sym typeface="PT Sans"/>
              </a:rPr>
              <a:t>Ishaan Grewal and Saini Ye</a:t>
            </a:r>
            <a:endParaRPr b="1"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Pandas?</a:t>
            </a:r>
            <a:endParaRPr/>
          </a:p>
        </p:txBody>
      </p:sp>
      <p:pic>
        <p:nvPicPr>
          <p:cNvPr id="135" name="Google Shape;1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150" y="1463450"/>
            <a:ext cx="6383700" cy="2580075"/>
          </a:xfrm>
          <a:prstGeom prst="rect">
            <a:avLst/>
          </a:prstGeom>
          <a:noFill/>
          <a:ln>
            <a:noFill/>
          </a:ln>
          <a:effectLst>
            <a:outerShdw rotWithShape="0" algn="bl" dir="2640000" dist="19050">
              <a:srgbClr val="B7B7B7"/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Matplotlib?</a:t>
            </a:r>
            <a:endParaRPr/>
          </a:p>
        </p:txBody>
      </p:sp>
      <p:pic>
        <p:nvPicPr>
          <p:cNvPr id="141" name="Google Shape;1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163" y="1835650"/>
            <a:ext cx="7343676" cy="17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Capital Sigma Notation → Summation</a:t>
            </a:r>
            <a:endParaRPr/>
          </a:p>
        </p:txBody>
      </p:sp>
      <p:pic>
        <p:nvPicPr>
          <p:cNvPr id="147" name="Google Shape;1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850" y="1203673"/>
            <a:ext cx="4161450" cy="31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Capital Pi Notation → Product</a:t>
            </a:r>
            <a:endParaRPr/>
          </a:p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for post" id="154" name="Google Shape;1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150" y="2446338"/>
            <a:ext cx="4619625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Derivative and Gradient</a:t>
            </a:r>
            <a:endParaRPr/>
          </a:p>
        </p:txBody>
      </p:sp>
      <p:sp>
        <p:nvSpPr>
          <p:cNvPr id="160" name="Google Shape;16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Derivative: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derivative of a function represents an infinitesimal change in the function with respect to one of its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slope in an arbitrary specified direction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Gradient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same as the term slope, 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angle/vector which points to the direction of the steepest ascent of a curve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\begin{displaymath}\begin{array}{llllllll}&#10;f'(x), &amp;\; f''(x), &amp;\; f'''(x), &amp;\; f...&#10;... &amp;\; \cdots, &amp;\;\displaystyle \frac{d^ny}{dx^n} \\&#10;\end{array}\end{displaymath}" id="161" name="Google Shape;1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025" y="540675"/>
            <a:ext cx="2752275" cy="970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 on Sets</a:t>
            </a:r>
            <a:endParaRPr/>
          </a:p>
        </p:txBody>
      </p:sp>
      <p:sp>
        <p:nvSpPr>
          <p:cNvPr id="167" name="Google Shape;16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Python Set - Learn By Example" id="168" name="Google Shape;1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50" y="1466850"/>
            <a:ext cx="3667125" cy="27876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nding Complement of a set (A', B') - with Examples, Properties" id="169" name="Google Shape;169;p33"/>
          <p:cNvPicPr preferRelativeResize="0"/>
          <p:nvPr/>
        </p:nvPicPr>
        <p:blipFill rotWithShape="1">
          <a:blip r:embed="rId4">
            <a:alphaModFix/>
          </a:blip>
          <a:srcRect b="0" l="0" r="0" t="27985"/>
          <a:stretch/>
        </p:blipFill>
        <p:spPr>
          <a:xfrm>
            <a:off x="4688925" y="1466849"/>
            <a:ext cx="4143375" cy="27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